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4912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41631"/>
          </a:solidFill>
          <a:ln/>
        </p:spPr>
        <p:txBody>
          <a:bodyPr/>
          <a:lstStyle/>
          <a:p>
            <a:endParaRPr lang="en-US"/>
          </a:p>
        </p:txBody>
      </p:sp>
      <p:sp>
        <p:nvSpPr>
          <p:cNvPr id="4" name="Text 1"/>
          <p:cNvSpPr/>
          <p:nvPr/>
        </p:nvSpPr>
        <p:spPr>
          <a:xfrm>
            <a:off x="6319599" y="2865001"/>
            <a:ext cx="7477601" cy="2499598"/>
          </a:xfrm>
          <a:prstGeom prst="rect">
            <a:avLst/>
          </a:prstGeom>
          <a:noFill/>
          <a:ln/>
        </p:spPr>
        <p:txBody>
          <a:bodyPr wrap="square" rtlCol="0" anchor="t"/>
          <a:lstStyle/>
          <a:p>
            <a:pPr marL="0" indent="0">
              <a:lnSpc>
                <a:spcPts val="6561"/>
              </a:lnSpc>
              <a:buNone/>
            </a:pPr>
            <a:r>
              <a:rPr lang="en-US" sz="5249" b="1" dirty="0">
                <a:solidFill>
                  <a:srgbClr val="FF726D"/>
                </a:solidFill>
                <a:latin typeface="Inconsolata" pitchFamily="34" charset="0"/>
                <a:ea typeface="Inconsolata" pitchFamily="34" charset="-122"/>
                <a:cs typeface="Inconsolata" pitchFamily="34" charset="-120"/>
              </a:rPr>
              <a:t>BookSwap: Revolutionizing the Way You Read</a:t>
            </a:r>
            <a:endParaRPr lang="en-US" sz="5249" dirty="0"/>
          </a:p>
        </p:txBody>
      </p:sp>
      <p:pic>
        <p:nvPicPr>
          <p:cNvPr id="5"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712482"/>
            <a:ext cx="47929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What is BookSwap?</a:t>
            </a:r>
            <a:endParaRPr lang="en-US" sz="4374" dirty="0"/>
          </a:p>
        </p:txBody>
      </p:sp>
      <p:sp>
        <p:nvSpPr>
          <p:cNvPr id="6" name="Text 3"/>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This internet site offers a versatile range of picks for both dealers and consumers. Sellers can prefer to sell their books for coins, exchange them, or donate proceeds to charity. Buyers should buy books, exchange them, or support charity. Additionally, the platform offers a e book condo function, improving the studying experience with range and versatility.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41631"/>
          </a:solidFill>
          <a:ln/>
        </p:spPr>
        <p:txBody>
          <a:bodyPr/>
          <a:lstStyle/>
          <a:p>
            <a:endParaRPr lang="en-US"/>
          </a:p>
        </p:txBody>
      </p:sp>
      <p:sp>
        <p:nvSpPr>
          <p:cNvPr id="4" name="Text 1"/>
          <p:cNvSpPr/>
          <p:nvPr/>
        </p:nvSpPr>
        <p:spPr>
          <a:xfrm>
            <a:off x="6319599" y="1032629"/>
            <a:ext cx="704850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Website Design and Layout</a:t>
            </a:r>
            <a:endParaRPr lang="en-US" sz="4374" dirty="0"/>
          </a:p>
        </p:txBody>
      </p:sp>
      <p:sp>
        <p:nvSpPr>
          <p:cNvPr id="5" name="Text 2"/>
          <p:cNvSpPr/>
          <p:nvPr/>
        </p:nvSpPr>
        <p:spPr>
          <a:xfrm>
            <a:off x="6319599" y="2060258"/>
            <a:ext cx="7477601" cy="355402"/>
          </a:xfrm>
          <a:prstGeom prst="rect">
            <a:avLst/>
          </a:prstGeom>
          <a:noFill/>
          <a:ln/>
        </p:spPr>
        <p:txBody>
          <a:bodyPr wrap="non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For our website we will use these basic features:</a:t>
            </a:r>
            <a:endParaRPr lang="en-US" sz="1750" dirty="0"/>
          </a:p>
        </p:txBody>
      </p:sp>
      <p:sp>
        <p:nvSpPr>
          <p:cNvPr id="6" name="Text 3"/>
          <p:cNvSpPr/>
          <p:nvPr/>
        </p:nvSpPr>
        <p:spPr>
          <a:xfrm>
            <a:off x="6675001" y="2665571"/>
            <a:ext cx="7122200" cy="1066205"/>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DAD1E6"/>
                </a:solidFill>
                <a:latin typeface="Fira Sans" pitchFamily="34" charset="0"/>
                <a:ea typeface="Fira Sans" pitchFamily="34" charset="-122"/>
                <a:cs typeface="Fira Sans" pitchFamily="34" charset="-120"/>
              </a:rPr>
              <a:t>HTML</a:t>
            </a:r>
            <a:r>
              <a:rPr lang="en-US" sz="1750" dirty="0">
                <a:solidFill>
                  <a:srgbClr val="DAD1E6"/>
                </a:solidFill>
                <a:latin typeface="Fira Sans" pitchFamily="34" charset="0"/>
                <a:ea typeface="Fira Sans" pitchFamily="34" charset="-122"/>
                <a:cs typeface="Fira Sans" pitchFamily="34" charset="-120"/>
              </a:rPr>
              <a:t>: Acting as the primary framework, HTML guides content, establishing a user-friendly layout, layout, and pacing throughout our web pages</a:t>
            </a:r>
            <a:endParaRPr lang="en-US" sz="1750" dirty="0"/>
          </a:p>
        </p:txBody>
      </p:sp>
      <p:sp>
        <p:nvSpPr>
          <p:cNvPr id="7" name="Text 4"/>
          <p:cNvSpPr/>
          <p:nvPr/>
        </p:nvSpPr>
        <p:spPr>
          <a:xfrm>
            <a:off x="6675001" y="3820597"/>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DAD1E6"/>
                </a:solidFill>
                <a:latin typeface="Fira Sans" pitchFamily="34" charset="0"/>
                <a:ea typeface="Fira Sans" pitchFamily="34" charset="-122"/>
                <a:cs typeface="Fira Sans" pitchFamily="34" charset="-120"/>
              </a:rPr>
              <a:t>CSS</a:t>
            </a:r>
            <a:r>
              <a:rPr lang="en-US" sz="1750" dirty="0">
                <a:solidFill>
                  <a:srgbClr val="DAD1E6"/>
                </a:solidFill>
                <a:latin typeface="Fira Sans" pitchFamily="34" charset="0"/>
                <a:ea typeface="Fira Sans" pitchFamily="34" charset="-122"/>
                <a:cs typeface="Fira Sans" pitchFamily="34" charset="-120"/>
              </a:rPr>
              <a:t>: Essential for aesthetics, CSS implements elements styles, themes, and maintains an attractive, consistent design for our web pages.</a:t>
            </a:r>
            <a:endParaRPr lang="en-US" sz="1750" dirty="0"/>
          </a:p>
        </p:txBody>
      </p:sp>
      <p:sp>
        <p:nvSpPr>
          <p:cNvPr id="8" name="Text 5"/>
          <p:cNvSpPr/>
          <p:nvPr/>
        </p:nvSpPr>
        <p:spPr>
          <a:xfrm>
            <a:off x="6675001" y="4975622"/>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DAD1E6"/>
                </a:solidFill>
                <a:latin typeface="Fira Sans" pitchFamily="34" charset="0"/>
                <a:ea typeface="Fira Sans" pitchFamily="34" charset="-122"/>
                <a:cs typeface="Fira Sans" pitchFamily="34" charset="-120"/>
              </a:rPr>
              <a:t>JavaScript</a:t>
            </a:r>
            <a:r>
              <a:rPr lang="en-US" sz="1750" dirty="0">
                <a:solidFill>
                  <a:srgbClr val="DAD1E6"/>
                </a:solidFill>
                <a:latin typeface="Fira Sans" pitchFamily="34" charset="0"/>
                <a:ea typeface="Fira Sans" pitchFamily="34" charset="-122"/>
                <a:cs typeface="Fira Sans" pitchFamily="34" charset="-120"/>
              </a:rPr>
              <a:t>: Encouraging navigation, JavaScript enables interactive elements, real-time updates, and user input validation, and enhances user experience and usability</a:t>
            </a:r>
            <a:endParaRPr lang="en-US" sz="1750" dirty="0"/>
          </a:p>
        </p:txBody>
      </p:sp>
      <p:sp>
        <p:nvSpPr>
          <p:cNvPr id="9" name="Text 6"/>
          <p:cNvSpPr/>
          <p:nvPr/>
        </p:nvSpPr>
        <p:spPr>
          <a:xfrm>
            <a:off x="6675001" y="6130647"/>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4"/>
            </a:pPr>
            <a:r>
              <a:rPr lang="en-US" sz="1750" b="1" dirty="0">
                <a:solidFill>
                  <a:srgbClr val="DAD1E6"/>
                </a:solidFill>
                <a:latin typeface="Fira Sans" pitchFamily="34" charset="0"/>
                <a:ea typeface="Fira Sans" pitchFamily="34" charset="-122"/>
                <a:cs typeface="Fira Sans" pitchFamily="34" charset="-120"/>
              </a:rPr>
              <a:t>Django</a:t>
            </a:r>
            <a:r>
              <a:rPr lang="en-US" sz="1750" dirty="0">
                <a:solidFill>
                  <a:srgbClr val="DAD1E6"/>
                </a:solidFill>
                <a:latin typeface="Fira Sans" pitchFamily="34" charset="0"/>
                <a:ea typeface="Fira Sans" pitchFamily="34" charset="-122"/>
                <a:cs typeface="Fira Sans" pitchFamily="34" charset="-120"/>
              </a:rPr>
              <a:t>: As a powerful web framework, Django simplifies development and provides the tools and security to build websites, from CMS to social networks, ensuring flexibility and performance.</a:t>
            </a:r>
            <a:endParaRPr lang="en-US" sz="1750" dirty="0"/>
          </a:p>
        </p:txBody>
      </p:sp>
      <p:pic>
        <p:nvPicPr>
          <p:cNvPr id="10"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txBody>
          <a:bodyPr/>
          <a:lstStyle/>
          <a:p>
            <a:endParaRPr lang="en-US"/>
          </a:p>
        </p:txBody>
      </p:sp>
      <p:sp>
        <p:nvSpPr>
          <p:cNvPr id="6" name="Text 3"/>
          <p:cNvSpPr/>
          <p:nvPr/>
        </p:nvSpPr>
        <p:spPr>
          <a:xfrm>
            <a:off x="2037993" y="834390"/>
            <a:ext cx="507492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How BookSwap Works</a:t>
            </a:r>
            <a:endParaRPr lang="en-US" sz="4374" dirty="0"/>
          </a:p>
        </p:txBody>
      </p:sp>
      <p:sp>
        <p:nvSpPr>
          <p:cNvPr id="7" name="Shape 4"/>
          <p:cNvSpPr/>
          <p:nvPr/>
        </p:nvSpPr>
        <p:spPr>
          <a:xfrm>
            <a:off x="7301389" y="1862018"/>
            <a:ext cx="27742" cy="5533072"/>
          </a:xfrm>
          <a:prstGeom prst="rect">
            <a:avLst/>
          </a:prstGeom>
          <a:solidFill>
            <a:srgbClr val="FF6680"/>
          </a:solidFill>
          <a:ln/>
        </p:spPr>
        <p:txBody>
          <a:bodyPr/>
          <a:lstStyle/>
          <a:p>
            <a:endParaRPr lang="en-US"/>
          </a:p>
        </p:txBody>
      </p:sp>
      <p:sp>
        <p:nvSpPr>
          <p:cNvPr id="8" name="Shape 5"/>
          <p:cNvSpPr/>
          <p:nvPr/>
        </p:nvSpPr>
        <p:spPr>
          <a:xfrm>
            <a:off x="7565172" y="2271653"/>
            <a:ext cx="777597" cy="27742"/>
          </a:xfrm>
          <a:prstGeom prst="rect">
            <a:avLst/>
          </a:prstGeom>
          <a:solidFill>
            <a:srgbClr val="FF6680"/>
          </a:solidFill>
          <a:ln/>
        </p:spPr>
        <p:txBody>
          <a:bodyPr/>
          <a:lstStyle/>
          <a:p>
            <a:endParaRPr lang="en-US"/>
          </a:p>
        </p:txBody>
      </p:sp>
      <p:sp>
        <p:nvSpPr>
          <p:cNvPr id="9" name="Shape 6"/>
          <p:cNvSpPr/>
          <p:nvPr/>
        </p:nvSpPr>
        <p:spPr>
          <a:xfrm>
            <a:off x="7065228" y="2035612"/>
            <a:ext cx="499943" cy="499943"/>
          </a:xfrm>
          <a:prstGeom prst="roundRect">
            <a:avLst>
              <a:gd name="adj" fmla="val 13333"/>
            </a:avLst>
          </a:prstGeom>
          <a:solidFill>
            <a:srgbClr val="312140"/>
          </a:solidFill>
          <a:ln/>
        </p:spPr>
        <p:txBody>
          <a:bodyPr/>
          <a:lstStyle/>
          <a:p>
            <a:endParaRPr lang="en-US"/>
          </a:p>
        </p:txBody>
      </p:sp>
      <p:sp>
        <p:nvSpPr>
          <p:cNvPr id="10" name="Text 7"/>
          <p:cNvSpPr/>
          <p:nvPr/>
        </p:nvSpPr>
        <p:spPr>
          <a:xfrm>
            <a:off x="7231320" y="2077283"/>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11" name="Text 8"/>
          <p:cNvSpPr/>
          <p:nvPr/>
        </p:nvSpPr>
        <p:spPr>
          <a:xfrm>
            <a:off x="8537258" y="2084189"/>
            <a:ext cx="260604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Creating an Account</a:t>
            </a:r>
            <a:endParaRPr lang="en-US" sz="2187" dirty="0"/>
          </a:p>
        </p:txBody>
      </p:sp>
      <p:sp>
        <p:nvSpPr>
          <p:cNvPr id="12" name="Text 9"/>
          <p:cNvSpPr/>
          <p:nvPr/>
        </p:nvSpPr>
        <p:spPr>
          <a:xfrm>
            <a:off x="8537258" y="2653546"/>
            <a:ext cx="4055150" cy="1066205"/>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Start your book-swapping journey by creating a personalized account with BookSwap.</a:t>
            </a:r>
            <a:endParaRPr lang="en-US" sz="1750" dirty="0"/>
          </a:p>
        </p:txBody>
      </p:sp>
      <p:sp>
        <p:nvSpPr>
          <p:cNvPr id="13" name="Shape 10"/>
          <p:cNvSpPr/>
          <p:nvPr/>
        </p:nvSpPr>
        <p:spPr>
          <a:xfrm>
            <a:off x="6287631" y="3382506"/>
            <a:ext cx="777597" cy="27742"/>
          </a:xfrm>
          <a:prstGeom prst="rect">
            <a:avLst/>
          </a:prstGeom>
          <a:solidFill>
            <a:srgbClr val="FF6680"/>
          </a:solidFill>
          <a:ln/>
        </p:spPr>
        <p:txBody>
          <a:bodyPr/>
          <a:lstStyle/>
          <a:p>
            <a:endParaRPr lang="en-US"/>
          </a:p>
        </p:txBody>
      </p:sp>
      <p:sp>
        <p:nvSpPr>
          <p:cNvPr id="14" name="Shape 11"/>
          <p:cNvSpPr/>
          <p:nvPr/>
        </p:nvSpPr>
        <p:spPr>
          <a:xfrm>
            <a:off x="7065228" y="3146465"/>
            <a:ext cx="499943" cy="499943"/>
          </a:xfrm>
          <a:prstGeom prst="roundRect">
            <a:avLst>
              <a:gd name="adj" fmla="val 13333"/>
            </a:avLst>
          </a:prstGeom>
          <a:solidFill>
            <a:srgbClr val="312140"/>
          </a:solidFill>
          <a:ln/>
        </p:spPr>
        <p:txBody>
          <a:bodyPr/>
          <a:lstStyle/>
          <a:p>
            <a:endParaRPr lang="en-US"/>
          </a:p>
        </p:txBody>
      </p:sp>
      <p:sp>
        <p:nvSpPr>
          <p:cNvPr id="15" name="Text 12"/>
          <p:cNvSpPr/>
          <p:nvPr/>
        </p:nvSpPr>
        <p:spPr>
          <a:xfrm>
            <a:off x="7231320" y="3188137"/>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6" name="Text 13"/>
          <p:cNvSpPr/>
          <p:nvPr/>
        </p:nvSpPr>
        <p:spPr>
          <a:xfrm>
            <a:off x="2252663" y="3195042"/>
            <a:ext cx="3840480" cy="347186"/>
          </a:xfrm>
          <a:prstGeom prst="rect">
            <a:avLst/>
          </a:prstGeom>
          <a:noFill/>
          <a:ln/>
        </p:spPr>
        <p:txBody>
          <a:bodyPr wrap="none" rtlCol="0" anchor="t"/>
          <a:lstStyle/>
          <a:p>
            <a:pPr marL="0" indent="0" algn="r">
              <a:lnSpc>
                <a:spcPts val="2734"/>
              </a:lnSpc>
              <a:buNone/>
            </a:pPr>
            <a:r>
              <a:rPr lang="en-US" sz="2187" b="1" dirty="0">
                <a:solidFill>
                  <a:srgbClr val="FF726D"/>
                </a:solidFill>
                <a:latin typeface="Inconsolata" pitchFamily="34" charset="0"/>
                <a:ea typeface="Inconsolata" pitchFamily="34" charset="-122"/>
                <a:cs typeface="Inconsolata" pitchFamily="34" charset="-120"/>
              </a:rPr>
              <a:t>Adding Books to Your Profile</a:t>
            </a:r>
            <a:endParaRPr lang="en-US" sz="2187" dirty="0"/>
          </a:p>
        </p:txBody>
      </p:sp>
      <p:sp>
        <p:nvSpPr>
          <p:cNvPr id="17" name="Text 14"/>
          <p:cNvSpPr/>
          <p:nvPr/>
        </p:nvSpPr>
        <p:spPr>
          <a:xfrm>
            <a:off x="2037993" y="3764399"/>
            <a:ext cx="4055150" cy="710803"/>
          </a:xfrm>
          <a:prstGeom prst="rect">
            <a:avLst/>
          </a:prstGeom>
          <a:noFill/>
          <a:ln/>
        </p:spPr>
        <p:txBody>
          <a:bodyPr wrap="square" rtlCol="0" anchor="t"/>
          <a:lstStyle/>
          <a:p>
            <a:pPr marL="0" indent="0" algn="r">
              <a:lnSpc>
                <a:spcPts val="2799"/>
              </a:lnSpc>
              <a:buNone/>
            </a:pPr>
            <a:r>
              <a:rPr lang="en-US" sz="1750" dirty="0">
                <a:solidFill>
                  <a:srgbClr val="DAD1E6"/>
                </a:solidFill>
                <a:latin typeface="Fira Sans" pitchFamily="34" charset="0"/>
                <a:ea typeface="Fira Sans" pitchFamily="34" charset="-122"/>
                <a:cs typeface="Fira Sans" pitchFamily="34" charset="-120"/>
              </a:rPr>
              <a:t>Share the books you're willing to swap with the BookSwap community.</a:t>
            </a:r>
            <a:endParaRPr lang="en-US" sz="1750" dirty="0"/>
          </a:p>
        </p:txBody>
      </p:sp>
      <p:sp>
        <p:nvSpPr>
          <p:cNvPr id="18" name="Shape 15"/>
          <p:cNvSpPr/>
          <p:nvPr/>
        </p:nvSpPr>
        <p:spPr>
          <a:xfrm>
            <a:off x="7565172" y="4573726"/>
            <a:ext cx="777597" cy="27742"/>
          </a:xfrm>
          <a:prstGeom prst="rect">
            <a:avLst/>
          </a:prstGeom>
          <a:solidFill>
            <a:srgbClr val="FF6680"/>
          </a:solidFill>
          <a:ln/>
        </p:spPr>
        <p:txBody>
          <a:bodyPr/>
          <a:lstStyle/>
          <a:p>
            <a:endParaRPr lang="en-US"/>
          </a:p>
        </p:txBody>
      </p:sp>
      <p:sp>
        <p:nvSpPr>
          <p:cNvPr id="19" name="Shape 16"/>
          <p:cNvSpPr/>
          <p:nvPr/>
        </p:nvSpPr>
        <p:spPr>
          <a:xfrm>
            <a:off x="7065228" y="4337685"/>
            <a:ext cx="499943" cy="499943"/>
          </a:xfrm>
          <a:prstGeom prst="roundRect">
            <a:avLst>
              <a:gd name="adj" fmla="val 13333"/>
            </a:avLst>
          </a:prstGeom>
          <a:solidFill>
            <a:srgbClr val="312140"/>
          </a:solidFill>
          <a:ln/>
        </p:spPr>
        <p:txBody>
          <a:bodyPr/>
          <a:lstStyle/>
          <a:p>
            <a:endParaRPr lang="en-US"/>
          </a:p>
        </p:txBody>
      </p:sp>
      <p:sp>
        <p:nvSpPr>
          <p:cNvPr id="20" name="Text 17"/>
          <p:cNvSpPr/>
          <p:nvPr/>
        </p:nvSpPr>
        <p:spPr>
          <a:xfrm>
            <a:off x="7231320" y="4379357"/>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21" name="Text 18"/>
          <p:cNvSpPr/>
          <p:nvPr/>
        </p:nvSpPr>
        <p:spPr>
          <a:xfrm>
            <a:off x="8537258" y="4386263"/>
            <a:ext cx="288036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Finding Books to Swap</a:t>
            </a:r>
            <a:endParaRPr lang="en-US" sz="2187" dirty="0"/>
          </a:p>
        </p:txBody>
      </p:sp>
      <p:sp>
        <p:nvSpPr>
          <p:cNvPr id="22" name="Text 19"/>
          <p:cNvSpPr/>
          <p:nvPr/>
        </p:nvSpPr>
        <p:spPr>
          <a:xfrm>
            <a:off x="8537258" y="4955619"/>
            <a:ext cx="4055150" cy="1066205"/>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Explore thousands of books available for exchange based on your preferences.</a:t>
            </a:r>
            <a:endParaRPr lang="en-US" sz="1750" dirty="0"/>
          </a:p>
        </p:txBody>
      </p:sp>
      <p:sp>
        <p:nvSpPr>
          <p:cNvPr id="23" name="Shape 20"/>
          <p:cNvSpPr/>
          <p:nvPr/>
        </p:nvSpPr>
        <p:spPr>
          <a:xfrm>
            <a:off x="6287631" y="5724704"/>
            <a:ext cx="777597" cy="27742"/>
          </a:xfrm>
          <a:prstGeom prst="rect">
            <a:avLst/>
          </a:prstGeom>
          <a:solidFill>
            <a:srgbClr val="FF6680"/>
          </a:solidFill>
          <a:ln/>
        </p:spPr>
        <p:txBody>
          <a:bodyPr/>
          <a:lstStyle/>
          <a:p>
            <a:endParaRPr lang="en-US"/>
          </a:p>
        </p:txBody>
      </p:sp>
      <p:sp>
        <p:nvSpPr>
          <p:cNvPr id="24" name="Shape 21"/>
          <p:cNvSpPr/>
          <p:nvPr/>
        </p:nvSpPr>
        <p:spPr>
          <a:xfrm>
            <a:off x="7065228" y="5488662"/>
            <a:ext cx="499943" cy="499943"/>
          </a:xfrm>
          <a:prstGeom prst="roundRect">
            <a:avLst>
              <a:gd name="adj" fmla="val 13333"/>
            </a:avLst>
          </a:prstGeom>
          <a:solidFill>
            <a:srgbClr val="312140"/>
          </a:solidFill>
          <a:ln/>
        </p:spPr>
        <p:txBody>
          <a:bodyPr/>
          <a:lstStyle/>
          <a:p>
            <a:endParaRPr lang="en-US"/>
          </a:p>
        </p:txBody>
      </p:sp>
      <p:sp>
        <p:nvSpPr>
          <p:cNvPr id="25" name="Text 22"/>
          <p:cNvSpPr/>
          <p:nvPr/>
        </p:nvSpPr>
        <p:spPr>
          <a:xfrm>
            <a:off x="7231320" y="5530334"/>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4</a:t>
            </a:r>
            <a:endParaRPr lang="en-US" sz="2624" dirty="0"/>
          </a:p>
        </p:txBody>
      </p:sp>
      <p:sp>
        <p:nvSpPr>
          <p:cNvPr id="26" name="Text 23"/>
          <p:cNvSpPr/>
          <p:nvPr/>
        </p:nvSpPr>
        <p:spPr>
          <a:xfrm>
            <a:off x="3761423" y="5537240"/>
            <a:ext cx="2331720" cy="347186"/>
          </a:xfrm>
          <a:prstGeom prst="rect">
            <a:avLst/>
          </a:prstGeom>
          <a:noFill/>
          <a:ln/>
        </p:spPr>
        <p:txBody>
          <a:bodyPr wrap="none" rtlCol="0" anchor="t"/>
          <a:lstStyle/>
          <a:p>
            <a:pPr marL="0" indent="0" algn="r">
              <a:lnSpc>
                <a:spcPts val="2734"/>
              </a:lnSpc>
              <a:buNone/>
            </a:pPr>
            <a:r>
              <a:rPr lang="en-US" sz="2187" b="1" dirty="0">
                <a:solidFill>
                  <a:srgbClr val="FF726D"/>
                </a:solidFill>
                <a:latin typeface="Inconsolata" pitchFamily="34" charset="0"/>
                <a:ea typeface="Inconsolata" pitchFamily="34" charset="-122"/>
                <a:cs typeface="Inconsolata" pitchFamily="34" charset="-120"/>
              </a:rPr>
              <a:t>Initiating a Swap</a:t>
            </a:r>
            <a:endParaRPr lang="en-US" sz="2187" dirty="0"/>
          </a:p>
        </p:txBody>
      </p:sp>
      <p:sp>
        <p:nvSpPr>
          <p:cNvPr id="27" name="Text 24"/>
          <p:cNvSpPr/>
          <p:nvPr/>
        </p:nvSpPr>
        <p:spPr>
          <a:xfrm>
            <a:off x="2037993" y="6106597"/>
            <a:ext cx="4055150" cy="1066205"/>
          </a:xfrm>
          <a:prstGeom prst="rect">
            <a:avLst/>
          </a:prstGeom>
          <a:noFill/>
          <a:ln/>
        </p:spPr>
        <p:txBody>
          <a:bodyPr wrap="square" rtlCol="0" anchor="t"/>
          <a:lstStyle/>
          <a:p>
            <a:pPr marL="0" indent="0" algn="r">
              <a:lnSpc>
                <a:spcPts val="2799"/>
              </a:lnSpc>
              <a:buNone/>
            </a:pPr>
            <a:r>
              <a:rPr lang="en-US" sz="1750" dirty="0">
                <a:solidFill>
                  <a:srgbClr val="DAD1E6"/>
                </a:solidFill>
                <a:latin typeface="Fira Sans" pitchFamily="34" charset="0"/>
                <a:ea typeface="Fira Sans" pitchFamily="34" charset="-122"/>
                <a:cs typeface="Fira Sans" pitchFamily="34" charset="-120"/>
              </a:rPr>
              <a:t>Connect with other users and initiate a book swap to expand your reading collection.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792837" y="750689"/>
            <a:ext cx="6934200" cy="660797"/>
          </a:xfrm>
          <a:prstGeom prst="rect">
            <a:avLst/>
          </a:prstGeom>
          <a:noFill/>
          <a:ln/>
        </p:spPr>
        <p:txBody>
          <a:bodyPr wrap="none" rtlCol="0" anchor="t"/>
          <a:lstStyle/>
          <a:p>
            <a:pPr marL="0" indent="0">
              <a:lnSpc>
                <a:spcPts val="5203"/>
              </a:lnSpc>
              <a:buNone/>
            </a:pPr>
            <a:r>
              <a:rPr lang="en-US" sz="4162" b="1" dirty="0">
                <a:solidFill>
                  <a:srgbClr val="FF726D"/>
                </a:solidFill>
                <a:latin typeface="Inconsolata" pitchFamily="34" charset="0"/>
                <a:ea typeface="Inconsolata" pitchFamily="34" charset="-122"/>
                <a:cs typeface="Inconsolata" pitchFamily="34" charset="-120"/>
              </a:rPr>
              <a:t>Unique Selling Proposition</a:t>
            </a:r>
            <a:endParaRPr lang="en-US" sz="4162" dirty="0"/>
          </a:p>
        </p:txBody>
      </p:sp>
      <p:sp>
        <p:nvSpPr>
          <p:cNvPr id="5" name="Text 3"/>
          <p:cNvSpPr/>
          <p:nvPr/>
        </p:nvSpPr>
        <p:spPr>
          <a:xfrm>
            <a:off x="1131094" y="1728549"/>
            <a:ext cx="7220069" cy="1014770"/>
          </a:xfrm>
          <a:prstGeom prst="rect">
            <a:avLst/>
          </a:prstGeom>
          <a:noFill/>
          <a:ln/>
        </p:spPr>
        <p:txBody>
          <a:bodyPr wrap="square" rtlCol="0" anchor="t"/>
          <a:lstStyle/>
          <a:p>
            <a:pPr marL="342900" indent="-342900" algn="l">
              <a:lnSpc>
                <a:spcPts val="2664"/>
              </a:lnSpc>
              <a:buSzPct val="100000"/>
              <a:buFont typeface="+mj-lt"/>
              <a:buAutoNum type="arabicPeriod"/>
            </a:pPr>
            <a:r>
              <a:rPr lang="en-US" sz="1665" b="1" i="1" dirty="0">
                <a:solidFill>
                  <a:srgbClr val="DAD1E6"/>
                </a:solidFill>
                <a:latin typeface="Fira Sans" pitchFamily="34" charset="0"/>
                <a:ea typeface="Fira Sans" pitchFamily="34" charset="-122"/>
                <a:cs typeface="Fira Sans" pitchFamily="34" charset="-120"/>
              </a:rPr>
              <a:t>Global Book Exchange:</a:t>
            </a:r>
            <a:r>
              <a:rPr lang="en-US" sz="1665" dirty="0">
                <a:solidFill>
                  <a:srgbClr val="DAD1E6"/>
                </a:solidFill>
                <a:latin typeface="Fira Sans" pitchFamily="34" charset="0"/>
                <a:ea typeface="Fira Sans" pitchFamily="34" charset="-122"/>
                <a:cs typeface="Fira Sans" pitchFamily="34" charset="-120"/>
              </a:rPr>
              <a:t> A rich and diverse range of books will be provided to users worldwide, enabling members to access books from different cultures and regions.</a:t>
            </a:r>
            <a:endParaRPr lang="en-US" sz="1665" dirty="0"/>
          </a:p>
        </p:txBody>
      </p:sp>
      <p:sp>
        <p:nvSpPr>
          <p:cNvPr id="6" name="Text 4"/>
          <p:cNvSpPr/>
          <p:nvPr/>
        </p:nvSpPr>
        <p:spPr>
          <a:xfrm>
            <a:off x="1131094" y="2827853"/>
            <a:ext cx="7220069" cy="1014770"/>
          </a:xfrm>
          <a:prstGeom prst="rect">
            <a:avLst/>
          </a:prstGeom>
          <a:noFill/>
          <a:ln/>
        </p:spPr>
        <p:txBody>
          <a:bodyPr wrap="square" rtlCol="0" anchor="t"/>
          <a:lstStyle/>
          <a:p>
            <a:pPr marL="342900" indent="-342900" algn="l">
              <a:lnSpc>
                <a:spcPts val="2664"/>
              </a:lnSpc>
              <a:buSzPct val="100000"/>
              <a:buFont typeface="+mj-lt"/>
              <a:buAutoNum type="arabicPeriod" startAt="2"/>
            </a:pPr>
            <a:r>
              <a:rPr lang="en-US" sz="1665" b="1" i="1" dirty="0">
                <a:solidFill>
                  <a:srgbClr val="DAD1E6"/>
                </a:solidFill>
                <a:latin typeface="Fira Sans" pitchFamily="34" charset="0"/>
                <a:ea typeface="Fira Sans" pitchFamily="34" charset="-122"/>
                <a:cs typeface="Fira Sans" pitchFamily="34" charset="-120"/>
              </a:rPr>
              <a:t>Smart Matching Algorithm:</a:t>
            </a:r>
            <a:r>
              <a:rPr lang="en-US" sz="1665" dirty="0">
                <a:solidFill>
                  <a:srgbClr val="DAD1E6"/>
                </a:solidFill>
                <a:latin typeface="Fira Sans" pitchFamily="34" charset="0"/>
                <a:ea typeface="Fira Sans" pitchFamily="34" charset="-122"/>
                <a:cs typeface="Fira Sans" pitchFamily="34" charset="-120"/>
              </a:rPr>
              <a:t> Implement an intelligent recommendation algorithm that links users to books they are likely to enjoy based on their reading preferences and history.</a:t>
            </a:r>
            <a:endParaRPr lang="en-US" sz="1665" dirty="0"/>
          </a:p>
        </p:txBody>
      </p:sp>
      <p:sp>
        <p:nvSpPr>
          <p:cNvPr id="7" name="Text 5"/>
          <p:cNvSpPr/>
          <p:nvPr/>
        </p:nvSpPr>
        <p:spPr>
          <a:xfrm>
            <a:off x="1131094" y="3927157"/>
            <a:ext cx="7220069" cy="1014770"/>
          </a:xfrm>
          <a:prstGeom prst="rect">
            <a:avLst/>
          </a:prstGeom>
          <a:noFill/>
          <a:ln/>
        </p:spPr>
        <p:txBody>
          <a:bodyPr wrap="square" rtlCol="0" anchor="t"/>
          <a:lstStyle/>
          <a:p>
            <a:pPr marL="342900" indent="-342900" algn="l">
              <a:lnSpc>
                <a:spcPts val="2664"/>
              </a:lnSpc>
              <a:buSzPct val="100000"/>
              <a:buFont typeface="+mj-lt"/>
              <a:buAutoNum type="arabicPeriod" startAt="3"/>
            </a:pPr>
            <a:r>
              <a:rPr lang="en-US" sz="1665" b="1" i="1" dirty="0">
                <a:solidFill>
                  <a:srgbClr val="DAD1E6"/>
                </a:solidFill>
                <a:latin typeface="Fira Sans" pitchFamily="34" charset="0"/>
                <a:ea typeface="Fira Sans" pitchFamily="34" charset="-122"/>
                <a:cs typeface="Fira Sans" pitchFamily="34" charset="-120"/>
              </a:rPr>
              <a:t>Environmentally friendly:</a:t>
            </a:r>
            <a:r>
              <a:rPr lang="en-US" sz="1665" dirty="0">
                <a:solidFill>
                  <a:srgbClr val="DAD1E6"/>
                </a:solidFill>
                <a:latin typeface="Fira Sans" pitchFamily="34" charset="0"/>
                <a:ea typeface="Fira Sans" pitchFamily="34" charset="-122"/>
                <a:cs typeface="Fira Sans" pitchFamily="34" charset="-120"/>
              </a:rPr>
              <a:t> Promote sustainable development by emphasizing the recycling and sharing of books, and reducing the impact of book production and disposal comes upon the environment.</a:t>
            </a:r>
            <a:endParaRPr lang="en-US" sz="1665" dirty="0"/>
          </a:p>
        </p:txBody>
      </p:sp>
      <p:sp>
        <p:nvSpPr>
          <p:cNvPr id="8" name="Text 6"/>
          <p:cNvSpPr/>
          <p:nvPr/>
        </p:nvSpPr>
        <p:spPr>
          <a:xfrm>
            <a:off x="1131094" y="5026462"/>
            <a:ext cx="7220069" cy="1014770"/>
          </a:xfrm>
          <a:prstGeom prst="rect">
            <a:avLst/>
          </a:prstGeom>
          <a:noFill/>
          <a:ln/>
        </p:spPr>
        <p:txBody>
          <a:bodyPr wrap="square" rtlCol="0" anchor="t"/>
          <a:lstStyle/>
          <a:p>
            <a:pPr marL="342900" indent="-342900" algn="l">
              <a:lnSpc>
                <a:spcPts val="2664"/>
              </a:lnSpc>
              <a:buSzPct val="100000"/>
              <a:buFont typeface="+mj-lt"/>
              <a:buAutoNum type="arabicPeriod" startAt="4"/>
            </a:pPr>
            <a:r>
              <a:rPr lang="en-US" sz="1665" b="1" i="1" dirty="0">
                <a:solidFill>
                  <a:srgbClr val="DAD1E6"/>
                </a:solidFill>
                <a:latin typeface="Fira Sans" pitchFamily="34" charset="0"/>
                <a:ea typeface="Fira Sans" pitchFamily="34" charset="-122"/>
                <a:cs typeface="Fira Sans" pitchFamily="34" charset="-120"/>
              </a:rPr>
              <a:t>Community and Social: </a:t>
            </a:r>
            <a:r>
              <a:rPr lang="en-US" sz="1665" dirty="0">
                <a:solidFill>
                  <a:srgbClr val="DAD1E6"/>
                </a:solidFill>
                <a:latin typeface="Fira Sans" pitchFamily="34" charset="0"/>
                <a:ea typeface="Fira Sans" pitchFamily="34" charset="-122"/>
                <a:cs typeface="Fira Sans" pitchFamily="34" charset="-120"/>
              </a:rPr>
              <a:t>Provide a vibrant literary social network, by allowing users to develop a sense of community among book lovers, discuss books and share recommendations.</a:t>
            </a:r>
            <a:endParaRPr lang="en-US" sz="1665" dirty="0"/>
          </a:p>
        </p:txBody>
      </p:sp>
      <p:sp>
        <p:nvSpPr>
          <p:cNvPr id="9" name="Text 7"/>
          <p:cNvSpPr/>
          <p:nvPr/>
        </p:nvSpPr>
        <p:spPr>
          <a:xfrm>
            <a:off x="1131094" y="6125766"/>
            <a:ext cx="7220069" cy="1353026"/>
          </a:xfrm>
          <a:prstGeom prst="rect">
            <a:avLst/>
          </a:prstGeom>
          <a:noFill/>
          <a:ln/>
        </p:spPr>
        <p:txBody>
          <a:bodyPr wrap="square" rtlCol="0" anchor="t"/>
          <a:lstStyle/>
          <a:p>
            <a:pPr marL="342900" indent="-342900" algn="l">
              <a:lnSpc>
                <a:spcPts val="2664"/>
              </a:lnSpc>
              <a:buSzPct val="100000"/>
              <a:buFont typeface="+mj-lt"/>
              <a:buAutoNum type="arabicPeriod" startAt="5"/>
            </a:pPr>
            <a:r>
              <a:rPr lang="en-US" sz="1665" b="1" i="1" dirty="0">
                <a:solidFill>
                  <a:srgbClr val="DAD1E6"/>
                </a:solidFill>
                <a:latin typeface="Fira Sans" pitchFamily="34" charset="0"/>
                <a:ea typeface="Fira Sans" pitchFamily="34" charset="-122"/>
                <a:cs typeface="Fira Sans" pitchFamily="34" charset="-120"/>
              </a:rPr>
              <a:t>Low-cost reading:</a:t>
            </a:r>
            <a:r>
              <a:rPr lang="en-US" sz="1665" dirty="0">
                <a:solidFill>
                  <a:srgbClr val="DAD1E6"/>
                </a:solidFill>
                <a:latin typeface="Fira Sans" pitchFamily="34" charset="0"/>
                <a:ea typeface="Fira Sans" pitchFamily="34" charset="-122"/>
                <a:cs typeface="Fira Sans" pitchFamily="34" charset="-120"/>
              </a:rPr>
              <a:t> Position the platform as a cost-effective way to access a wide range of books, as users can exchange the books they don’t need with the ones they want to read the, so that the money on buying new books There is safety .</a:t>
            </a:r>
            <a:endParaRPr lang="en-US" sz="1665" dirty="0"/>
          </a:p>
        </p:txBody>
      </p:sp>
      <p:pic>
        <p:nvPicPr>
          <p:cNvPr id="10"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txBody>
          <a:bodyPr/>
          <a:lstStyle/>
          <a:p>
            <a:endParaRPr lang="en-US"/>
          </a:p>
        </p:txBody>
      </p:sp>
      <p:sp>
        <p:nvSpPr>
          <p:cNvPr id="6" name="Text 3"/>
          <p:cNvSpPr/>
          <p:nvPr/>
        </p:nvSpPr>
        <p:spPr>
          <a:xfrm>
            <a:off x="2037993" y="818674"/>
            <a:ext cx="444388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Conclusion</a:t>
            </a:r>
            <a:endParaRPr lang="en-US" sz="4374" dirty="0"/>
          </a:p>
        </p:txBody>
      </p:sp>
      <p:pic>
        <p:nvPicPr>
          <p:cNvPr id="7" name="Image 1" descr="preencoded.png"/>
          <p:cNvPicPr>
            <a:picLocks noChangeAspect="1"/>
          </p:cNvPicPr>
          <p:nvPr/>
        </p:nvPicPr>
        <p:blipFill>
          <a:blip r:embed="rId4"/>
          <a:stretch>
            <a:fillRect/>
          </a:stretch>
        </p:blipFill>
        <p:spPr>
          <a:xfrm>
            <a:off x="2037993" y="1846302"/>
            <a:ext cx="3295888" cy="3295888"/>
          </a:xfrm>
          <a:prstGeom prst="rect">
            <a:avLst/>
          </a:prstGeom>
        </p:spPr>
      </p:pic>
      <p:sp>
        <p:nvSpPr>
          <p:cNvPr id="8" name="Text 4"/>
          <p:cNvSpPr/>
          <p:nvPr/>
        </p:nvSpPr>
        <p:spPr>
          <a:xfrm>
            <a:off x="2108597" y="5419844"/>
            <a:ext cx="3154680" cy="347186"/>
          </a:xfrm>
          <a:prstGeom prst="rect">
            <a:avLst/>
          </a:prstGeom>
          <a:noFill/>
          <a:ln/>
        </p:spPr>
        <p:txBody>
          <a:bodyPr wrap="none" rtlCol="0" anchor="t"/>
          <a:lstStyle/>
          <a:p>
            <a:pPr marL="0" indent="0" algn="ctr">
              <a:lnSpc>
                <a:spcPts val="2734"/>
              </a:lnSpc>
              <a:buNone/>
            </a:pPr>
            <a:r>
              <a:rPr lang="en-US" sz="2187" b="1" dirty="0">
                <a:solidFill>
                  <a:srgbClr val="FF726D"/>
                </a:solidFill>
                <a:latin typeface="Inconsolata" pitchFamily="34" charset="0"/>
                <a:ea typeface="Inconsolata" pitchFamily="34" charset="-122"/>
                <a:cs typeface="Inconsolata" pitchFamily="34" charset="-120"/>
              </a:rPr>
              <a:t>Wider Literature Access</a:t>
            </a:r>
            <a:endParaRPr lang="en-US" sz="2187" dirty="0"/>
          </a:p>
        </p:txBody>
      </p:sp>
      <p:sp>
        <p:nvSpPr>
          <p:cNvPr id="9" name="Text 5"/>
          <p:cNvSpPr/>
          <p:nvPr/>
        </p:nvSpPr>
        <p:spPr>
          <a:xfrm>
            <a:off x="2037993" y="5989201"/>
            <a:ext cx="3295888" cy="1421606"/>
          </a:xfrm>
          <a:prstGeom prst="rect">
            <a:avLst/>
          </a:prstGeom>
          <a:noFill/>
          <a:ln/>
        </p:spPr>
        <p:txBody>
          <a:bodyPr wrap="square" rtlCol="0" anchor="t"/>
          <a:lstStyle/>
          <a:p>
            <a:pPr marL="0" indent="0" algn="ctr">
              <a:lnSpc>
                <a:spcPts val="2799"/>
              </a:lnSpc>
              <a:buNone/>
            </a:pPr>
            <a:r>
              <a:rPr lang="en-US" sz="1750" dirty="0">
                <a:solidFill>
                  <a:srgbClr val="DAD1E6"/>
                </a:solidFill>
                <a:latin typeface="Fira Sans" pitchFamily="34" charset="0"/>
                <a:ea typeface="Fira Sans" pitchFamily="34" charset="-122"/>
                <a:cs typeface="Fira Sans" pitchFamily="34" charset="-120"/>
              </a:rPr>
              <a:t>Expand your literary horizons by connecting with fellow book lovers and accessing a diverse range of books.</a:t>
            </a:r>
            <a:endParaRPr lang="en-US" sz="1750" dirty="0"/>
          </a:p>
        </p:txBody>
      </p:sp>
      <p:pic>
        <p:nvPicPr>
          <p:cNvPr id="10" name="Image 2" descr="preencoded.png"/>
          <p:cNvPicPr>
            <a:picLocks noChangeAspect="1"/>
          </p:cNvPicPr>
          <p:nvPr/>
        </p:nvPicPr>
        <p:blipFill>
          <a:blip r:embed="rId5"/>
          <a:stretch>
            <a:fillRect/>
          </a:stretch>
        </p:blipFill>
        <p:spPr>
          <a:xfrm>
            <a:off x="5667137" y="1846302"/>
            <a:ext cx="3296007" cy="3296007"/>
          </a:xfrm>
          <a:prstGeom prst="rect">
            <a:avLst/>
          </a:prstGeom>
        </p:spPr>
      </p:pic>
      <p:sp>
        <p:nvSpPr>
          <p:cNvPr id="11" name="Text 6"/>
          <p:cNvSpPr/>
          <p:nvPr/>
        </p:nvSpPr>
        <p:spPr>
          <a:xfrm>
            <a:off x="5943481" y="5419963"/>
            <a:ext cx="2743200" cy="347186"/>
          </a:xfrm>
          <a:prstGeom prst="rect">
            <a:avLst/>
          </a:prstGeom>
          <a:noFill/>
          <a:ln/>
        </p:spPr>
        <p:txBody>
          <a:bodyPr wrap="none" rtlCol="0" anchor="t"/>
          <a:lstStyle/>
          <a:p>
            <a:pPr marL="0" indent="0" algn="ctr">
              <a:lnSpc>
                <a:spcPts val="2734"/>
              </a:lnSpc>
              <a:buNone/>
            </a:pPr>
            <a:r>
              <a:rPr lang="en-US" sz="2187" b="1" dirty="0">
                <a:solidFill>
                  <a:srgbClr val="FF726D"/>
                </a:solidFill>
                <a:latin typeface="Inconsolata" pitchFamily="34" charset="0"/>
                <a:ea typeface="Inconsolata" pitchFamily="34" charset="-122"/>
                <a:cs typeface="Inconsolata" pitchFamily="34" charset="-120"/>
              </a:rPr>
              <a:t>Eco-Friendly Reading</a:t>
            </a:r>
            <a:endParaRPr lang="en-US" sz="2187" dirty="0"/>
          </a:p>
        </p:txBody>
      </p:sp>
      <p:sp>
        <p:nvSpPr>
          <p:cNvPr id="12" name="Text 7"/>
          <p:cNvSpPr/>
          <p:nvPr/>
        </p:nvSpPr>
        <p:spPr>
          <a:xfrm>
            <a:off x="5667137" y="5989320"/>
            <a:ext cx="3296007" cy="1421606"/>
          </a:xfrm>
          <a:prstGeom prst="rect">
            <a:avLst/>
          </a:prstGeom>
          <a:noFill/>
          <a:ln/>
        </p:spPr>
        <p:txBody>
          <a:bodyPr wrap="square" rtlCol="0" anchor="t"/>
          <a:lstStyle/>
          <a:p>
            <a:pPr marL="0" indent="0" algn="ctr">
              <a:lnSpc>
                <a:spcPts val="2799"/>
              </a:lnSpc>
              <a:buNone/>
            </a:pPr>
            <a:r>
              <a:rPr lang="en-US" sz="1750" dirty="0">
                <a:solidFill>
                  <a:srgbClr val="DAD1E6"/>
                </a:solidFill>
                <a:latin typeface="Fira Sans" pitchFamily="34" charset="0"/>
                <a:ea typeface="Fira Sans" pitchFamily="34" charset="-122"/>
                <a:cs typeface="Fira Sans" pitchFamily="34" charset="-120"/>
              </a:rPr>
              <a:t>Contribute to a greener planet by reducing paper waste and promoting a circular economy for books.</a:t>
            </a:r>
            <a:endParaRPr lang="en-US" sz="1750" dirty="0"/>
          </a:p>
        </p:txBody>
      </p:sp>
      <p:pic>
        <p:nvPicPr>
          <p:cNvPr id="13" name="Image 3" descr="preencoded.png"/>
          <p:cNvPicPr>
            <a:picLocks noChangeAspect="1"/>
          </p:cNvPicPr>
          <p:nvPr/>
        </p:nvPicPr>
        <p:blipFill>
          <a:blip r:embed="rId6"/>
          <a:stretch>
            <a:fillRect/>
          </a:stretch>
        </p:blipFill>
        <p:spPr>
          <a:xfrm>
            <a:off x="9296400" y="1846302"/>
            <a:ext cx="3296007" cy="3296007"/>
          </a:xfrm>
          <a:prstGeom prst="rect">
            <a:avLst/>
          </a:prstGeom>
        </p:spPr>
      </p:pic>
      <p:sp>
        <p:nvSpPr>
          <p:cNvPr id="14" name="Text 8"/>
          <p:cNvSpPr/>
          <p:nvPr/>
        </p:nvSpPr>
        <p:spPr>
          <a:xfrm>
            <a:off x="9833372" y="5419963"/>
            <a:ext cx="2221944" cy="347186"/>
          </a:xfrm>
          <a:prstGeom prst="rect">
            <a:avLst/>
          </a:prstGeom>
          <a:noFill/>
          <a:ln/>
        </p:spPr>
        <p:txBody>
          <a:bodyPr wrap="none" rtlCol="0" anchor="t"/>
          <a:lstStyle/>
          <a:p>
            <a:pPr marL="0" indent="0" algn="ctr">
              <a:lnSpc>
                <a:spcPts val="2734"/>
              </a:lnSpc>
              <a:buNone/>
            </a:pPr>
            <a:r>
              <a:rPr lang="en-US" sz="2187" b="1" dirty="0">
                <a:solidFill>
                  <a:srgbClr val="FF726D"/>
                </a:solidFill>
                <a:latin typeface="Inconsolata" pitchFamily="34" charset="0"/>
                <a:ea typeface="Inconsolata" pitchFamily="34" charset="-122"/>
                <a:cs typeface="Inconsolata" pitchFamily="34" charset="-120"/>
              </a:rPr>
              <a:t>Saving Money</a:t>
            </a:r>
            <a:endParaRPr lang="en-US" sz="2187" dirty="0"/>
          </a:p>
        </p:txBody>
      </p:sp>
      <p:sp>
        <p:nvSpPr>
          <p:cNvPr id="15" name="Text 9"/>
          <p:cNvSpPr/>
          <p:nvPr/>
        </p:nvSpPr>
        <p:spPr>
          <a:xfrm>
            <a:off x="9296400" y="5989320"/>
            <a:ext cx="3296007" cy="1421606"/>
          </a:xfrm>
          <a:prstGeom prst="rect">
            <a:avLst/>
          </a:prstGeom>
          <a:noFill/>
          <a:ln/>
        </p:spPr>
        <p:txBody>
          <a:bodyPr wrap="square" rtlCol="0" anchor="t"/>
          <a:lstStyle/>
          <a:p>
            <a:pPr marL="0" indent="0" algn="ctr">
              <a:lnSpc>
                <a:spcPts val="2799"/>
              </a:lnSpc>
              <a:buNone/>
            </a:pPr>
            <a:r>
              <a:rPr lang="en-US" sz="1750" dirty="0">
                <a:solidFill>
                  <a:srgbClr val="DAD1E6"/>
                </a:solidFill>
                <a:latin typeface="Fira Sans" pitchFamily="34" charset="0"/>
                <a:ea typeface="Fira Sans" pitchFamily="34" charset="-122"/>
                <a:cs typeface="Fira Sans" pitchFamily="34" charset="-120"/>
              </a:rPr>
              <a:t>Swap books instead of buying new ones and save money while enjoying the thrill of discovering 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502</Words>
  <Application>Microsoft Office PowerPoint</Application>
  <PresentationFormat>Custom</PresentationFormat>
  <Paragraphs>41</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Fira Sans</vt:lpstr>
      <vt:lpstr>Inconsolata</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Manu Shekhawat</cp:lastModifiedBy>
  <cp:revision>2</cp:revision>
  <dcterms:created xsi:type="dcterms:W3CDTF">2023-10-18T18:15:55Z</dcterms:created>
  <dcterms:modified xsi:type="dcterms:W3CDTF">2023-10-18T18:29:44Z</dcterms:modified>
</cp:coreProperties>
</file>